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6" r:id="rId11"/>
    <p:sldId id="267" r:id="rId12"/>
    <p:sldId id="269" r:id="rId13"/>
    <p:sldId id="270" r:id="rId14"/>
  </p:sldIdLst>
  <p:sldSz cx="9144000" cy="6858000" type="screen4x3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ndows-felhasználó" initials="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0" d="100"/>
          <a:sy n="120" d="100"/>
        </p:scale>
        <p:origin x="134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796F6-482F-4BA5-BA11-8B543922E60B}" type="datetimeFigureOut">
              <a:rPr lang="hu-HU" smtClean="0"/>
              <a:pPr/>
              <a:t>2021. 02. 25.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0FD9E-6D23-4108-972C-AB7042A9EB00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82999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796F6-482F-4BA5-BA11-8B543922E60B}" type="datetimeFigureOut">
              <a:rPr lang="hu-HU" smtClean="0"/>
              <a:pPr/>
              <a:t>2021. 02. 25.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0FD9E-6D23-4108-972C-AB7042A9EB00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50361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796F6-482F-4BA5-BA11-8B543922E60B}" type="datetimeFigureOut">
              <a:rPr lang="hu-HU" smtClean="0"/>
              <a:pPr/>
              <a:t>2021. 02. 25.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0FD9E-6D23-4108-972C-AB7042A9EB00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29675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796F6-482F-4BA5-BA11-8B543922E60B}" type="datetimeFigureOut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2021. 02. 25.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0FD9E-6D23-4108-972C-AB7042A9EB00}" type="slidenum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2710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796F6-482F-4BA5-BA11-8B543922E60B}" type="datetimeFigureOut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2021. 02. 25.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0FD9E-6D23-4108-972C-AB7042A9EB00}" type="slidenum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1196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796F6-482F-4BA5-BA11-8B543922E60B}" type="datetimeFigureOut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2021. 02. 25.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0FD9E-6D23-4108-972C-AB7042A9EB00}" type="slidenum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6777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796F6-482F-4BA5-BA11-8B543922E60B}" type="datetimeFigureOut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2021. 02. 25.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0FD9E-6D23-4108-972C-AB7042A9EB00}" type="slidenum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8008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796F6-482F-4BA5-BA11-8B543922E60B}" type="datetimeFigureOut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2021. 02. 25.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0FD9E-6D23-4108-972C-AB7042A9EB00}" type="slidenum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2588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796F6-482F-4BA5-BA11-8B543922E60B}" type="datetimeFigureOut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2021. 02. 25.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0FD9E-6D23-4108-972C-AB7042A9EB00}" type="slidenum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719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796F6-482F-4BA5-BA11-8B543922E60B}" type="datetimeFigureOut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2021. 02. 25.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0FD9E-6D23-4108-972C-AB7042A9EB00}" type="slidenum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4260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796F6-482F-4BA5-BA11-8B543922E60B}" type="datetimeFigureOut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2021. 02. 25.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0FD9E-6D23-4108-972C-AB7042A9EB00}" type="slidenum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975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796F6-482F-4BA5-BA11-8B543922E60B}" type="datetimeFigureOut">
              <a:rPr lang="hu-HU" smtClean="0"/>
              <a:pPr/>
              <a:t>2021. 02. 25.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0FD9E-6D23-4108-972C-AB7042A9EB00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488567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796F6-482F-4BA5-BA11-8B543922E60B}" type="datetimeFigureOut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2021. 02. 25.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0FD9E-6D23-4108-972C-AB7042A9EB00}" type="slidenum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6848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796F6-482F-4BA5-BA11-8B543922E60B}" type="datetimeFigureOut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2021. 02. 25.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0FD9E-6D23-4108-972C-AB7042A9EB00}" type="slidenum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6857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796F6-482F-4BA5-BA11-8B543922E60B}" type="datetimeFigureOut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2021. 02. 25.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0FD9E-6D23-4108-972C-AB7042A9EB00}" type="slidenum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034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796F6-482F-4BA5-BA11-8B543922E60B}" type="datetimeFigureOut">
              <a:rPr lang="hu-HU" smtClean="0"/>
              <a:pPr/>
              <a:t>2021. 02. 25.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0FD9E-6D23-4108-972C-AB7042A9EB00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50075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796F6-482F-4BA5-BA11-8B543922E60B}" type="datetimeFigureOut">
              <a:rPr lang="hu-HU" smtClean="0"/>
              <a:pPr/>
              <a:t>2021. 02. 25.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0FD9E-6D23-4108-972C-AB7042A9EB00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75201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796F6-482F-4BA5-BA11-8B543922E60B}" type="datetimeFigureOut">
              <a:rPr lang="hu-HU" smtClean="0"/>
              <a:pPr/>
              <a:t>2021. 02. 25.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0FD9E-6D23-4108-972C-AB7042A9EB00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21560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796F6-482F-4BA5-BA11-8B543922E60B}" type="datetimeFigureOut">
              <a:rPr lang="hu-HU" smtClean="0"/>
              <a:pPr/>
              <a:t>2021. 02. 25.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0FD9E-6D23-4108-972C-AB7042A9EB00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42928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796F6-482F-4BA5-BA11-8B543922E60B}" type="datetimeFigureOut">
              <a:rPr lang="hu-HU" smtClean="0"/>
              <a:pPr/>
              <a:t>2021. 02. 25.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0FD9E-6D23-4108-972C-AB7042A9EB00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31233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796F6-482F-4BA5-BA11-8B543922E60B}" type="datetimeFigureOut">
              <a:rPr lang="hu-HU" smtClean="0"/>
              <a:pPr/>
              <a:t>2021. 02. 25.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0FD9E-6D23-4108-972C-AB7042A9EB00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5195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796F6-482F-4BA5-BA11-8B543922E60B}" type="datetimeFigureOut">
              <a:rPr lang="hu-HU" smtClean="0"/>
              <a:pPr/>
              <a:t>2021. 02. 25.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0FD9E-6D23-4108-972C-AB7042A9EB00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52821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796F6-482F-4BA5-BA11-8B543922E60B}" type="datetimeFigureOut">
              <a:rPr lang="hu-HU" smtClean="0"/>
              <a:pPr/>
              <a:t>2021. 02. 25.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0FD9E-6D23-4108-972C-AB7042A9EB00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87703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796F6-482F-4BA5-BA11-8B543922E60B}" type="datetimeFigureOut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2021. 02. 25.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0FD9E-6D23-4108-972C-AB7042A9EB00}" type="slidenum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000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JUDITNAK ESTERHÁZY\P101006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" t="4533" r="11374" b="6970"/>
          <a:stretch/>
        </p:blipFill>
        <p:spPr bwMode="auto">
          <a:xfrm>
            <a:off x="16412" y="147"/>
            <a:ext cx="9169152" cy="685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827584" y="1844824"/>
            <a:ext cx="7772400" cy="1470025"/>
          </a:xfrm>
        </p:spPr>
        <p:txBody>
          <a:bodyPr>
            <a:normAutofit/>
          </a:bodyPr>
          <a:lstStyle/>
          <a:p>
            <a:r>
              <a:rPr lang="hu-HU" sz="6000" dirty="0" smtClean="0">
                <a:latin typeface="Algerian" panose="04020705040A02060702" pitchFamily="82" charset="0"/>
              </a:rPr>
              <a:t>Esterházy Móric</a:t>
            </a:r>
            <a:endParaRPr lang="hu-HU" sz="6000" dirty="0">
              <a:latin typeface="Algerian" panose="04020705040A02060702" pitchFamily="82" charset="0"/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47664" y="3140968"/>
            <a:ext cx="6400800" cy="1705744"/>
          </a:xfrm>
        </p:spPr>
        <p:txBody>
          <a:bodyPr>
            <a:normAutofit/>
          </a:bodyPr>
          <a:lstStyle/>
          <a:p>
            <a:r>
              <a:rPr lang="hu-HU" sz="6600" dirty="0" smtClean="0">
                <a:solidFill>
                  <a:schemeClr val="tx1"/>
                </a:solidFill>
                <a:latin typeface="Algerian" panose="04020705040A02060702" pitchFamily="82" charset="0"/>
              </a:rPr>
              <a:t>1881 - 1960</a:t>
            </a:r>
            <a:endParaRPr lang="hu-HU" sz="6600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560286"/>
      </p:ext>
    </p:extLst>
  </p:cSld>
  <p:clrMapOvr>
    <a:masterClrMapping/>
  </p:clrMapOvr>
  <p:transition spd="slow" advTm="15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DCAC"/>
            </a:gs>
            <a:gs pos="12000">
              <a:srgbClr val="E6D78A"/>
            </a:gs>
            <a:gs pos="30000">
              <a:srgbClr val="C7AC4C"/>
            </a:gs>
            <a:gs pos="45000">
              <a:srgbClr val="E6D78A"/>
            </a:gs>
            <a:gs pos="77000">
              <a:srgbClr val="C7AC4C"/>
            </a:gs>
            <a:gs pos="100000">
              <a:srgbClr val="E6DCA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7488832" cy="648072"/>
          </a:xfrm>
        </p:spPr>
        <p:txBody>
          <a:bodyPr>
            <a:normAutofit fontScale="90000"/>
          </a:bodyPr>
          <a:lstStyle/>
          <a:p>
            <a:r>
              <a:rPr lang="hu-HU" dirty="0" smtClean="0"/>
              <a:t>Esterházy Móric sírja </a:t>
            </a:r>
            <a:r>
              <a:rPr lang="hu-HU" dirty="0" err="1" smtClean="0"/>
              <a:t>Mariazellben</a:t>
            </a:r>
            <a:endParaRPr lang="hu-HU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764704"/>
            <a:ext cx="3402671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 descr="D:\JUDITNAK ESTERHÁZY\Károlyi Margi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6"/>
          <a:stretch/>
        </p:blipFill>
        <p:spPr bwMode="auto">
          <a:xfrm>
            <a:off x="5508104" y="1601754"/>
            <a:ext cx="3024336" cy="458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doboz 3"/>
          <p:cNvSpPr txBox="1"/>
          <p:nvPr/>
        </p:nvSpPr>
        <p:spPr>
          <a:xfrm>
            <a:off x="1115616" y="6145110"/>
            <a:ext cx="76967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000" dirty="0" smtClean="0"/>
              <a:t>Károlyi</a:t>
            </a:r>
            <a:r>
              <a:rPr lang="hu-HU" dirty="0" smtClean="0"/>
              <a:t> </a:t>
            </a:r>
            <a:r>
              <a:rPr lang="hu-HU" sz="4000" dirty="0" smtClean="0"/>
              <a:t>Margit 15 évvel élte túl férjét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457204010"/>
      </p:ext>
    </p:extLst>
  </p:cSld>
  <p:clrMapOvr>
    <a:masterClrMapping/>
  </p:clrMapOvr>
  <p:transition spd="slow"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JUDITNAK ESTERHÁZY\P1010061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" r="2017" b="21482"/>
          <a:stretch/>
        </p:blipFill>
        <p:spPr bwMode="auto">
          <a:xfrm rot="-60000">
            <a:off x="-345439" y="-218143"/>
            <a:ext cx="9558768" cy="715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4536504" cy="792088"/>
          </a:xfrm>
        </p:spPr>
        <p:txBody>
          <a:bodyPr/>
          <a:lstStyle/>
          <a:p>
            <a:r>
              <a:rPr lang="hu-HU" dirty="0" smtClean="0"/>
              <a:t>Iskolánk névadója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31302356"/>
      </p:ext>
    </p:extLst>
  </p:cSld>
  <p:clrMapOvr>
    <a:masterClrMapping/>
  </p:clrMapOvr>
  <p:transition spd="slow" advTm="10000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DEBCF"/>
            </a:gs>
            <a:gs pos="50000">
              <a:srgbClr val="9CB86E"/>
            </a:gs>
            <a:gs pos="100000">
              <a:srgbClr val="156B1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987824" y="332656"/>
            <a:ext cx="5688632" cy="850106"/>
          </a:xfrm>
        </p:spPr>
        <p:txBody>
          <a:bodyPr/>
          <a:lstStyle/>
          <a:p>
            <a:r>
              <a:rPr lang="hu-HU" dirty="0" smtClean="0"/>
              <a:t>Az Esterházyak nálunk</a:t>
            </a:r>
            <a:endParaRPr lang="hu-HU" dirty="0"/>
          </a:p>
        </p:txBody>
      </p:sp>
      <p:pic>
        <p:nvPicPr>
          <p:cNvPr id="5122" name="Picture 2" descr="D:\JUDITNAK ESTERHÁZY\P1010053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8" t="28623" b="8012"/>
          <a:stretch/>
        </p:blipFill>
        <p:spPr bwMode="auto">
          <a:xfrm>
            <a:off x="251520" y="1196752"/>
            <a:ext cx="5289453" cy="286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D:\JUDITNAK ESTERHÁZY\P101006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365104"/>
            <a:ext cx="2904323" cy="217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doboz 3"/>
          <p:cNvSpPr txBox="1"/>
          <p:nvPr/>
        </p:nvSpPr>
        <p:spPr>
          <a:xfrm>
            <a:off x="5881254" y="3060337"/>
            <a:ext cx="2446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 smtClean="0">
                <a:solidFill>
                  <a:prstClr val="black"/>
                </a:solidFill>
              </a:rPr>
              <a:t>Esterházy Mónika</a:t>
            </a:r>
            <a:endParaRPr lang="hu-HU" sz="2400" b="1" dirty="0">
              <a:solidFill>
                <a:prstClr val="black"/>
              </a:solidFill>
            </a:endParaRPr>
          </a:p>
        </p:txBody>
      </p:sp>
      <p:sp>
        <p:nvSpPr>
          <p:cNvPr id="5" name="Szövegdoboz 4"/>
          <p:cNvSpPr txBox="1"/>
          <p:nvPr/>
        </p:nvSpPr>
        <p:spPr>
          <a:xfrm>
            <a:off x="395536" y="4509120"/>
            <a:ext cx="2371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 smtClean="0">
                <a:solidFill>
                  <a:prstClr val="black"/>
                </a:solidFill>
              </a:rPr>
              <a:t>Esterházy György</a:t>
            </a:r>
            <a:endParaRPr lang="hu-HU" sz="2400" b="1" dirty="0">
              <a:solidFill>
                <a:prstClr val="black"/>
              </a:solidFill>
            </a:endParaRPr>
          </a:p>
        </p:txBody>
      </p:sp>
      <p:sp>
        <p:nvSpPr>
          <p:cNvPr id="7" name="Szövegdoboz 6"/>
          <p:cNvSpPr txBox="1"/>
          <p:nvPr/>
        </p:nvSpPr>
        <p:spPr>
          <a:xfrm>
            <a:off x="2339752" y="5301208"/>
            <a:ext cx="2440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 smtClean="0">
                <a:solidFill>
                  <a:prstClr val="black"/>
                </a:solidFill>
              </a:rPr>
              <a:t>Esterházy Márton</a:t>
            </a:r>
            <a:endParaRPr lang="hu-HU" sz="24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249345"/>
      </p:ext>
    </p:extLst>
  </p:cSld>
  <p:clrMapOvr>
    <a:masterClrMapping/>
  </p:clrMapOvr>
  <p:transition spd="slow"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6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6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0"/>
                            </p:stCondLst>
                            <p:childTnLst>
                              <p:par>
                                <p:cTn id="46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95536" y="672636"/>
            <a:ext cx="4032448" cy="2736304"/>
          </a:xfrm>
        </p:spPr>
        <p:txBody>
          <a:bodyPr>
            <a:normAutofit fontScale="90000"/>
          </a:bodyPr>
          <a:lstStyle/>
          <a:p>
            <a:r>
              <a:rPr lang="hu-HU" b="1" dirty="0" smtClean="0"/>
              <a:t>1881. </a:t>
            </a:r>
            <a:r>
              <a:rPr lang="hu-HU" b="1" dirty="0"/>
              <a:t>á</a:t>
            </a:r>
            <a:r>
              <a:rPr lang="hu-HU" b="1" dirty="0" smtClean="0"/>
              <a:t>prilis 27-én született </a:t>
            </a:r>
            <a:r>
              <a:rPr lang="hu-HU" b="1" dirty="0" err="1" smtClean="0"/>
              <a:t>Majkpusztán</a:t>
            </a:r>
            <a:r>
              <a:rPr lang="hu-HU" b="1" dirty="0" smtClean="0"/>
              <a:t/>
            </a:r>
            <a:br>
              <a:rPr lang="hu-HU" b="1" dirty="0" smtClean="0"/>
            </a:br>
            <a:r>
              <a:rPr lang="hu-HU" dirty="0" smtClean="0"/>
              <a:t> </a:t>
            </a:r>
            <a:endParaRPr lang="hu-H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140968"/>
            <a:ext cx="3738843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908720"/>
            <a:ext cx="4346426" cy="21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429000"/>
            <a:ext cx="4153277" cy="2765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9715821"/>
      </p:ext>
    </p:extLst>
  </p:cSld>
  <p:clrMapOvr>
    <a:masterClrMapping/>
  </p:clrMapOvr>
  <p:transition spd="med"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51520" y="764704"/>
            <a:ext cx="2180140" cy="1656183"/>
          </a:xfrm>
        </p:spPr>
        <p:txBody>
          <a:bodyPr/>
          <a:lstStyle/>
          <a:p>
            <a:pPr marL="0" indent="0" algn="ctr">
              <a:buNone/>
            </a:pPr>
            <a:r>
              <a:rPr lang="hu-HU" dirty="0" smtClean="0"/>
              <a:t>Magyar arisztokrata család tagja</a:t>
            </a:r>
            <a:endParaRPr lang="hu-HU" dirty="0"/>
          </a:p>
        </p:txBody>
      </p:sp>
      <p:pic>
        <p:nvPicPr>
          <p:cNvPr id="2050" name="Picture 2" descr="F:\Esterházyjó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32656"/>
            <a:ext cx="4258028" cy="578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doboz 3"/>
          <p:cNvSpPr txBox="1"/>
          <p:nvPr/>
        </p:nvSpPr>
        <p:spPr>
          <a:xfrm>
            <a:off x="6732240" y="3861048"/>
            <a:ext cx="20882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dirty="0" smtClean="0"/>
              <a:t>Császári </a:t>
            </a:r>
          </a:p>
          <a:p>
            <a:pPr algn="ctr"/>
            <a:r>
              <a:rPr lang="hu-HU" sz="3200" dirty="0" smtClean="0"/>
              <a:t>és </a:t>
            </a:r>
          </a:p>
          <a:p>
            <a:pPr algn="ctr"/>
            <a:r>
              <a:rPr lang="hu-HU" sz="3200" dirty="0" smtClean="0"/>
              <a:t>királyi kamarás</a:t>
            </a:r>
            <a:endParaRPr lang="hu-HU" sz="3200" dirty="0"/>
          </a:p>
        </p:txBody>
      </p:sp>
    </p:spTree>
    <p:extLst>
      <p:ext uri="{BB962C8B-B14F-4D97-AF65-F5344CB8AC3E}">
        <p14:creationId xmlns:p14="http://schemas.microsoft.com/office/powerpoint/2010/main" val="2504376362"/>
      </p:ext>
    </p:extLst>
  </p:cSld>
  <p:clrMapOvr>
    <a:masterClrMapping/>
  </p:clrMapOvr>
  <p:transition spd="slow" advTm="800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851920" y="1268760"/>
            <a:ext cx="3754760" cy="1935088"/>
          </a:xfrm>
        </p:spPr>
        <p:txBody>
          <a:bodyPr>
            <a:normAutofit fontScale="90000"/>
          </a:bodyPr>
          <a:lstStyle/>
          <a:p>
            <a:r>
              <a:rPr lang="hu-HU" dirty="0" smtClean="0"/>
              <a:t>Az oxfordi egyetem hallgatója</a:t>
            </a:r>
            <a:br>
              <a:rPr lang="hu-HU" dirty="0" smtClean="0"/>
            </a:b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388024" y="4275825"/>
            <a:ext cx="4114800" cy="2409131"/>
          </a:xfrm>
        </p:spPr>
        <p:txBody>
          <a:bodyPr/>
          <a:lstStyle/>
          <a:p>
            <a:pPr marL="0" indent="0" algn="ctr">
              <a:buNone/>
            </a:pPr>
            <a:r>
              <a:rPr lang="hu-HU" dirty="0" smtClean="0"/>
              <a:t>Megismerkedik Lord Halifaxszal, Anglia későbbi külügyminiszterével</a:t>
            </a:r>
            <a:endParaRPr lang="hu-HU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60647"/>
            <a:ext cx="3200400" cy="3706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269254"/>
            <a:ext cx="3384376" cy="2211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6551388"/>
      </p:ext>
    </p:extLst>
  </p:cSld>
  <p:clrMapOvr>
    <a:masterClrMapping/>
  </p:clrMapOvr>
  <p:transition spd="slow" advTm="10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D:\JUDITNAK ESTERHÁZY\4149kep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0"/>
            <a:ext cx="1060209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051720" y="260648"/>
            <a:ext cx="3466728" cy="1084982"/>
          </a:xfrm>
        </p:spPr>
        <p:txBody>
          <a:bodyPr/>
          <a:lstStyle/>
          <a:p>
            <a:r>
              <a:rPr lang="hu-HU" b="1" dirty="0" smtClean="0"/>
              <a:t>Napjainkban</a:t>
            </a:r>
            <a:endParaRPr lang="hu-HU" b="1" dirty="0"/>
          </a:p>
        </p:txBody>
      </p:sp>
      <p:pic>
        <p:nvPicPr>
          <p:cNvPr id="4100" name="Picture 4" descr="D:\JUDITNAK ESTERHÁZY\IMG_914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76672"/>
            <a:ext cx="2951694" cy="4427541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522957"/>
            <a:ext cx="3499407" cy="2334970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926472"/>
      </p:ext>
    </p:extLst>
  </p:cSld>
  <p:clrMapOvr>
    <a:masterClrMapping/>
  </p:clrMapOvr>
  <p:transition spd="slow"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BEAC7"/>
            </a:gs>
            <a:gs pos="17999">
              <a:srgbClr val="FEE7F2"/>
            </a:gs>
            <a:gs pos="36000">
              <a:srgbClr val="FAC77D"/>
            </a:gs>
            <a:gs pos="61000">
              <a:srgbClr val="FBA97D"/>
            </a:gs>
            <a:gs pos="82001">
              <a:srgbClr val="FBD49C"/>
            </a:gs>
            <a:gs pos="100000">
              <a:srgbClr val="FEE7F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275856" y="1277888"/>
            <a:ext cx="2448272" cy="1143000"/>
          </a:xfrm>
        </p:spPr>
        <p:txBody>
          <a:bodyPr>
            <a:normAutofit fontScale="90000"/>
          </a:bodyPr>
          <a:lstStyle/>
          <a:p>
            <a:r>
              <a:rPr lang="hu-HU" dirty="0" smtClean="0"/>
              <a:t>Szent Mihály templom</a:t>
            </a:r>
            <a:endParaRPr lang="hu-HU" dirty="0"/>
          </a:p>
        </p:txBody>
      </p:sp>
      <p:pic>
        <p:nvPicPr>
          <p:cNvPr id="1026" name="Picture 2" descr="D:\JUDITNAK ESTERHÁZY\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60648"/>
            <a:ext cx="2106234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JUDITNAK ESTERHÁZY\IMG_84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548680"/>
            <a:ext cx="2808312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JUDITNAK ESTERHÁZY\templom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7" t="10760" r="11241" b="7098"/>
          <a:stretch/>
        </p:blipFill>
        <p:spPr bwMode="auto">
          <a:xfrm>
            <a:off x="3627155" y="3284984"/>
            <a:ext cx="1964076" cy="336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JUDITNAK ESTERHÁZY\IMG_312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06" y="3429000"/>
            <a:ext cx="2088232" cy="313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JUDITNAK ESTERHÁZY\IMG_313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429000"/>
            <a:ext cx="2107704" cy="316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zövegdoboz 2"/>
          <p:cNvSpPr txBox="1"/>
          <p:nvPr/>
        </p:nvSpPr>
        <p:spPr>
          <a:xfrm>
            <a:off x="3491880" y="199509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smtClean="0"/>
              <a:t>Az Esterházy család által építtetett</a:t>
            </a:r>
            <a:endParaRPr lang="hu-HU" dirty="0"/>
          </a:p>
        </p:txBody>
      </p:sp>
      <p:sp>
        <p:nvSpPr>
          <p:cNvPr id="9" name="Szövegdoboz 8"/>
          <p:cNvSpPr txBox="1"/>
          <p:nvPr/>
        </p:nvSpPr>
        <p:spPr>
          <a:xfrm>
            <a:off x="6084168" y="2420888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smtClean="0"/>
              <a:t>Az Esterházy család címere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99857324"/>
      </p:ext>
    </p:extLst>
  </p:cSld>
  <p:clrMapOvr>
    <a:masterClrMapping/>
  </p:clrMapOvr>
  <p:transition spd="slow" advTm="1000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lum bright="2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387424"/>
            <a:ext cx="9540553" cy="773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 smtClean="0"/>
              <a:t>1918. március 23-án vette feleségül </a:t>
            </a:r>
            <a:r>
              <a:rPr lang="hu-HU" b="1" dirty="0" smtClean="0"/>
              <a:t>Károlyi Margit </a:t>
            </a:r>
            <a:r>
              <a:rPr lang="hu-HU" dirty="0" smtClean="0"/>
              <a:t>grófnőt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39552" y="3140968"/>
            <a:ext cx="8229600" cy="3312368"/>
          </a:xfrm>
        </p:spPr>
        <p:txBody>
          <a:bodyPr/>
          <a:lstStyle/>
          <a:p>
            <a:pPr marL="0" indent="0">
              <a:buNone/>
            </a:pPr>
            <a:r>
              <a:rPr lang="hu-HU" dirty="0" smtClean="0"/>
              <a:t>Gyermekeik:</a:t>
            </a:r>
          </a:p>
          <a:p>
            <a:pPr marL="0" indent="0">
              <a:buNone/>
            </a:pPr>
            <a:r>
              <a:rPr lang="hu-HU" dirty="0" smtClean="0"/>
              <a:t> </a:t>
            </a:r>
            <a:r>
              <a:rPr lang="hu-HU" b="1" dirty="0" smtClean="0"/>
              <a:t>Esterházy Mátyás </a:t>
            </a:r>
            <a:r>
              <a:rPr lang="hu-HU" dirty="0" smtClean="0"/>
              <a:t>(1919–1998)</a:t>
            </a:r>
          </a:p>
          <a:p>
            <a:pPr marL="0" indent="0">
              <a:buNone/>
            </a:pPr>
            <a:r>
              <a:rPr lang="hu-HU" dirty="0" smtClean="0"/>
              <a:t> </a:t>
            </a:r>
            <a:r>
              <a:rPr lang="hu-HU" b="1" dirty="0" smtClean="0"/>
              <a:t>Esterházy Marcell </a:t>
            </a:r>
            <a:r>
              <a:rPr lang="hu-HU" dirty="0" smtClean="0"/>
              <a:t>(1920–1945)</a:t>
            </a:r>
          </a:p>
          <a:p>
            <a:pPr marL="0" indent="0">
              <a:buNone/>
            </a:pPr>
            <a:r>
              <a:rPr lang="hu-HU" dirty="0" smtClean="0"/>
              <a:t> </a:t>
            </a:r>
            <a:r>
              <a:rPr lang="hu-HU" b="1" dirty="0"/>
              <a:t>Esterházy </a:t>
            </a:r>
            <a:r>
              <a:rPr lang="hu-HU" b="1" dirty="0" smtClean="0"/>
              <a:t>Menyhért </a:t>
            </a:r>
            <a:r>
              <a:rPr lang="hu-HU" dirty="0"/>
              <a:t>(1922–1954) </a:t>
            </a:r>
          </a:p>
          <a:p>
            <a:pPr marL="0" indent="0">
              <a:buNone/>
            </a:pPr>
            <a:r>
              <a:rPr lang="hu-HU" dirty="0" smtClean="0"/>
              <a:t> </a:t>
            </a:r>
            <a:r>
              <a:rPr lang="hu-HU" b="1" dirty="0"/>
              <a:t>Esterházy Mónika </a:t>
            </a:r>
            <a:r>
              <a:rPr lang="hu-HU"/>
              <a:t>(</a:t>
            </a:r>
            <a:r>
              <a:rPr lang="hu-HU" smtClean="0"/>
              <a:t>1928 -2015)</a:t>
            </a:r>
            <a:endParaRPr lang="hu-HU" dirty="0"/>
          </a:p>
          <a:p>
            <a:pPr marL="0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03041740"/>
      </p:ext>
    </p:extLst>
  </p:cSld>
  <p:clrMapOvr>
    <a:masterClrMapping/>
  </p:clrMapOvr>
  <p:transition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250"/>
                            </p:stCondLst>
                            <p:childTnLst>
                              <p:par>
                                <p:cTn id="13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250"/>
                            </p:stCondLst>
                            <p:childTnLst>
                              <p:par>
                                <p:cTn id="1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250"/>
                            </p:stCondLst>
                            <p:childTnLst>
                              <p:par>
                                <p:cTn id="21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644008" y="836712"/>
            <a:ext cx="4176464" cy="1143000"/>
          </a:xfrm>
        </p:spPr>
        <p:txBody>
          <a:bodyPr>
            <a:normAutofit fontScale="90000"/>
          </a:bodyPr>
          <a:lstStyle/>
          <a:p>
            <a:r>
              <a:rPr lang="hu-HU" dirty="0" smtClean="0"/>
              <a:t>Irgalmas nővérek zárdája </a:t>
            </a:r>
            <a:br>
              <a:rPr lang="hu-HU" dirty="0" smtClean="0"/>
            </a:br>
            <a:r>
              <a:rPr lang="hu-HU" dirty="0" smtClean="0"/>
              <a:t>régen és most</a:t>
            </a:r>
            <a:endParaRPr lang="hu-HU" dirty="0"/>
          </a:p>
        </p:txBody>
      </p:sp>
      <p:pic>
        <p:nvPicPr>
          <p:cNvPr id="3074" name="Picture 2" descr="D:\JUDITNAK ESTERHÁZY\Csákvár képeslap 1911.preview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3" t="13070" r="9309" b="14500"/>
          <a:stretch/>
        </p:blipFill>
        <p:spPr bwMode="auto">
          <a:xfrm>
            <a:off x="323528" y="764704"/>
            <a:ext cx="3877541" cy="221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JUDITNAK ESTERHÁZY\L_-32456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" t="1902" r="2325" b="3586"/>
          <a:stretch/>
        </p:blipFill>
        <p:spPr bwMode="auto">
          <a:xfrm>
            <a:off x="107504" y="3429000"/>
            <a:ext cx="4779819" cy="308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5"/>
          <a:stretch/>
        </p:blipFill>
        <p:spPr bwMode="auto">
          <a:xfrm>
            <a:off x="5220072" y="2979267"/>
            <a:ext cx="3759126" cy="2675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zövegdoboz 2"/>
          <p:cNvSpPr txBox="1"/>
          <p:nvPr/>
        </p:nvSpPr>
        <p:spPr>
          <a:xfrm>
            <a:off x="5292080" y="6284874"/>
            <a:ext cx="385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Esterházy család által </a:t>
            </a:r>
            <a:r>
              <a:rPr lang="hu-HU" dirty="0" smtClean="0"/>
              <a:t>építtetett </a:t>
            </a:r>
            <a:r>
              <a:rPr lang="hu-HU" dirty="0"/>
              <a:t>épület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66604711"/>
      </p:ext>
    </p:extLst>
  </p:cSld>
  <p:clrMapOvr>
    <a:masterClrMapping/>
  </p:clrMapOvr>
  <p:transition spd="slow" advTm="10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 smtClean="0"/>
              <a:t>Az ország miniszterelnöke </a:t>
            </a:r>
            <a:br>
              <a:rPr lang="hu-HU" dirty="0" smtClean="0"/>
            </a:br>
            <a:r>
              <a:rPr lang="hu-HU" dirty="0" smtClean="0"/>
              <a:t>1917. június 15-től augusztus 20-ig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171056" y="1600200"/>
            <a:ext cx="3057128" cy="4525963"/>
          </a:xfrm>
        </p:spPr>
        <p:txBody>
          <a:bodyPr/>
          <a:lstStyle/>
          <a:p>
            <a:endParaRPr lang="hu-HU" dirty="0"/>
          </a:p>
        </p:txBody>
      </p:sp>
      <p:pic>
        <p:nvPicPr>
          <p:cNvPr id="6146" name="Picture 2" descr="F:\IKT-mappa\Esterházy Móric\to364vh7771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056" y="1556792"/>
            <a:ext cx="3057128" cy="472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35991"/>
      </p:ext>
    </p:extLst>
  </p:cSld>
  <p:clrMapOvr>
    <a:masterClrMapping/>
  </p:clrMapOvr>
  <p:transition spd="slow" advTm="10000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113</Words>
  <Application>Microsoft Office PowerPoint</Application>
  <PresentationFormat>Diavetítés a képernyőre (4:3 oldalarány)</PresentationFormat>
  <Paragraphs>29</Paragraphs>
  <Slides>12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2</vt:i4>
      </vt:variant>
      <vt:variant>
        <vt:lpstr>Diacímek</vt:lpstr>
      </vt:variant>
      <vt:variant>
        <vt:i4>12</vt:i4>
      </vt:variant>
    </vt:vector>
  </HeadingPairs>
  <TitlesOfParts>
    <vt:vector size="17" baseType="lpstr">
      <vt:lpstr>Algerian</vt:lpstr>
      <vt:lpstr>Arial</vt:lpstr>
      <vt:lpstr>Calibri</vt:lpstr>
      <vt:lpstr>Office-téma</vt:lpstr>
      <vt:lpstr>1_Office-téma</vt:lpstr>
      <vt:lpstr>Esterházy Móric</vt:lpstr>
      <vt:lpstr>1881. április 27-én született Majkpusztán  </vt:lpstr>
      <vt:lpstr>PowerPoint-bemutató</vt:lpstr>
      <vt:lpstr>Az oxfordi egyetem hallgatója </vt:lpstr>
      <vt:lpstr>Napjainkban</vt:lpstr>
      <vt:lpstr>Szent Mihály templom</vt:lpstr>
      <vt:lpstr>1918. március 23-án vette feleségül Károlyi Margit grófnőt</vt:lpstr>
      <vt:lpstr>Irgalmas nővérek zárdája  régen és most</vt:lpstr>
      <vt:lpstr>Az ország miniszterelnöke  1917. június 15-től augusztus 20-ig</vt:lpstr>
      <vt:lpstr>Esterházy Móric sírja Mariazellben</vt:lpstr>
      <vt:lpstr>Iskolánk névadója</vt:lpstr>
      <vt:lpstr>Az Esterházyak nálunk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Esterházy Móric</dc:title>
  <dc:creator>Windows-felhasználó</dc:creator>
  <cp:lastModifiedBy>Magasi Péter</cp:lastModifiedBy>
  <cp:revision>29</cp:revision>
  <dcterms:created xsi:type="dcterms:W3CDTF">2014-09-17T15:49:09Z</dcterms:created>
  <dcterms:modified xsi:type="dcterms:W3CDTF">2021-02-25T11:15:17Z</dcterms:modified>
</cp:coreProperties>
</file>